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61" r:id="rId5"/>
    <p:sldId id="259" r:id="rId6"/>
    <p:sldId id="260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393"/>
    <p:restoredTop sz="96192"/>
  </p:normalViewPr>
  <p:slideViewPr>
    <p:cSldViewPr snapToGrid="0">
      <p:cViewPr varScale="1">
        <p:scale>
          <a:sx n="103" d="100"/>
          <a:sy n="103" d="100"/>
        </p:scale>
        <p:origin x="200" y="6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2F63260-8128-45F6-914C-23705F7C7D96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2A2D3B1E-E396-4D7C-A667-6C9BA0090DC7}">
      <dgm:prSet/>
      <dgm:spPr/>
      <dgm:t>
        <a:bodyPr/>
        <a:lstStyle/>
        <a:p>
          <a:r>
            <a:rPr lang="en-US" b="1"/>
            <a:t>Summary:</a:t>
          </a:r>
          <a:r>
            <a:rPr lang="en-US"/>
            <a:t> Built a working CNN + LSTM action recognizer</a:t>
          </a:r>
        </a:p>
      </dgm:t>
    </dgm:pt>
    <dgm:pt modelId="{8F5457C0-65C7-4111-B99E-9826CFBBAEEF}" type="parTrans" cxnId="{4807BC3B-0EDF-4A4E-B03E-A9FD9F68861C}">
      <dgm:prSet/>
      <dgm:spPr/>
      <dgm:t>
        <a:bodyPr/>
        <a:lstStyle/>
        <a:p>
          <a:endParaRPr lang="en-US"/>
        </a:p>
      </dgm:t>
    </dgm:pt>
    <dgm:pt modelId="{AFC0A224-988E-49EC-8253-193D9AA0A717}" type="sibTrans" cxnId="{4807BC3B-0EDF-4A4E-B03E-A9FD9F68861C}">
      <dgm:prSet/>
      <dgm:spPr/>
      <dgm:t>
        <a:bodyPr/>
        <a:lstStyle/>
        <a:p>
          <a:endParaRPr lang="en-US"/>
        </a:p>
      </dgm:t>
    </dgm:pt>
    <dgm:pt modelId="{92924621-4ECC-4489-BCC8-662E77A4A3A6}">
      <dgm:prSet/>
      <dgm:spPr/>
      <dgm:t>
        <a:bodyPr/>
        <a:lstStyle/>
        <a:p>
          <a:r>
            <a:rPr lang="en-US" b="1"/>
            <a:t>Key takeaway:</a:t>
          </a:r>
          <a:r>
            <a:rPr lang="en-US"/>
            <a:t> Temporal modeling is essential for video tasks</a:t>
          </a:r>
        </a:p>
      </dgm:t>
    </dgm:pt>
    <dgm:pt modelId="{B16595B6-EC54-454D-9AC9-EFD9C5BC61BB}" type="parTrans" cxnId="{D2552B01-CC44-4136-B3E4-ED8667F5FCFE}">
      <dgm:prSet/>
      <dgm:spPr/>
      <dgm:t>
        <a:bodyPr/>
        <a:lstStyle/>
        <a:p>
          <a:endParaRPr lang="en-US"/>
        </a:p>
      </dgm:t>
    </dgm:pt>
    <dgm:pt modelId="{0C9C97E3-8BED-4FD8-AC46-DB0573B47810}" type="sibTrans" cxnId="{D2552B01-CC44-4136-B3E4-ED8667F5FCFE}">
      <dgm:prSet/>
      <dgm:spPr/>
      <dgm:t>
        <a:bodyPr/>
        <a:lstStyle/>
        <a:p>
          <a:endParaRPr lang="en-US"/>
        </a:p>
      </dgm:t>
    </dgm:pt>
    <dgm:pt modelId="{89D4C1FA-B416-4176-A9AB-BA8E72543F94}">
      <dgm:prSet/>
      <dgm:spPr/>
      <dgm:t>
        <a:bodyPr/>
        <a:lstStyle/>
        <a:p>
          <a:r>
            <a:rPr lang="en-US" b="1"/>
            <a:t>Next:</a:t>
          </a:r>
          <a:r>
            <a:rPr lang="en-US"/>
            <a:t> Expand dataset, refine architecture, add robust evaluation</a:t>
          </a:r>
        </a:p>
      </dgm:t>
    </dgm:pt>
    <dgm:pt modelId="{FD4F5A65-A724-4957-ACA0-904A938AA183}" type="parTrans" cxnId="{AFE46D7B-D039-449E-A280-B2D4196F4629}">
      <dgm:prSet/>
      <dgm:spPr/>
      <dgm:t>
        <a:bodyPr/>
        <a:lstStyle/>
        <a:p>
          <a:endParaRPr lang="en-US"/>
        </a:p>
      </dgm:t>
    </dgm:pt>
    <dgm:pt modelId="{03EC9F9B-9782-415F-969E-9D1967D397A2}" type="sibTrans" cxnId="{AFE46D7B-D039-449E-A280-B2D4196F4629}">
      <dgm:prSet/>
      <dgm:spPr/>
      <dgm:t>
        <a:bodyPr/>
        <a:lstStyle/>
        <a:p>
          <a:endParaRPr lang="en-US"/>
        </a:p>
      </dgm:t>
    </dgm:pt>
    <dgm:pt modelId="{AD5B6E60-BD3B-9148-8526-BC16C4FE9A28}" type="pres">
      <dgm:prSet presAssocID="{A2F63260-8128-45F6-914C-23705F7C7D96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36CE82DF-3648-1648-97F9-204D7D952143}" type="pres">
      <dgm:prSet presAssocID="{2A2D3B1E-E396-4D7C-A667-6C9BA0090DC7}" presName="hierRoot1" presStyleCnt="0"/>
      <dgm:spPr/>
    </dgm:pt>
    <dgm:pt modelId="{72093AFA-D49A-874D-8851-069D752C4612}" type="pres">
      <dgm:prSet presAssocID="{2A2D3B1E-E396-4D7C-A667-6C9BA0090DC7}" presName="composite" presStyleCnt="0"/>
      <dgm:spPr/>
    </dgm:pt>
    <dgm:pt modelId="{FCCE5D78-133E-5847-A3DC-1F33C3EEFB6C}" type="pres">
      <dgm:prSet presAssocID="{2A2D3B1E-E396-4D7C-A667-6C9BA0090DC7}" presName="background" presStyleLbl="node0" presStyleIdx="0" presStyleCnt="3"/>
      <dgm:spPr/>
    </dgm:pt>
    <dgm:pt modelId="{821939F2-AF1F-2F47-B730-9113B2E47DDF}" type="pres">
      <dgm:prSet presAssocID="{2A2D3B1E-E396-4D7C-A667-6C9BA0090DC7}" presName="text" presStyleLbl="fgAcc0" presStyleIdx="0" presStyleCnt="3">
        <dgm:presLayoutVars>
          <dgm:chPref val="3"/>
        </dgm:presLayoutVars>
      </dgm:prSet>
      <dgm:spPr/>
    </dgm:pt>
    <dgm:pt modelId="{D4223EDD-AA2C-D14B-9355-44DCE1ECD05E}" type="pres">
      <dgm:prSet presAssocID="{2A2D3B1E-E396-4D7C-A667-6C9BA0090DC7}" presName="hierChild2" presStyleCnt="0"/>
      <dgm:spPr/>
    </dgm:pt>
    <dgm:pt modelId="{6DEFB521-33B5-724D-83F3-1455FD929A33}" type="pres">
      <dgm:prSet presAssocID="{92924621-4ECC-4489-BCC8-662E77A4A3A6}" presName="hierRoot1" presStyleCnt="0"/>
      <dgm:spPr/>
    </dgm:pt>
    <dgm:pt modelId="{B820831E-DF73-FA40-A420-62FE7AA5A2CE}" type="pres">
      <dgm:prSet presAssocID="{92924621-4ECC-4489-BCC8-662E77A4A3A6}" presName="composite" presStyleCnt="0"/>
      <dgm:spPr/>
    </dgm:pt>
    <dgm:pt modelId="{0ECA93DE-45EE-EF4C-B370-E53F30C5B84A}" type="pres">
      <dgm:prSet presAssocID="{92924621-4ECC-4489-BCC8-662E77A4A3A6}" presName="background" presStyleLbl="node0" presStyleIdx="1" presStyleCnt="3"/>
      <dgm:spPr/>
    </dgm:pt>
    <dgm:pt modelId="{475FDC37-FCC0-4A4B-A71A-A4ED7E0EA11F}" type="pres">
      <dgm:prSet presAssocID="{92924621-4ECC-4489-BCC8-662E77A4A3A6}" presName="text" presStyleLbl="fgAcc0" presStyleIdx="1" presStyleCnt="3">
        <dgm:presLayoutVars>
          <dgm:chPref val="3"/>
        </dgm:presLayoutVars>
      </dgm:prSet>
      <dgm:spPr/>
    </dgm:pt>
    <dgm:pt modelId="{D222BA5E-BA3D-E54A-9A8D-72C0C1946F7F}" type="pres">
      <dgm:prSet presAssocID="{92924621-4ECC-4489-BCC8-662E77A4A3A6}" presName="hierChild2" presStyleCnt="0"/>
      <dgm:spPr/>
    </dgm:pt>
    <dgm:pt modelId="{07158279-62AA-C24B-A4C0-9765B9D1C4F5}" type="pres">
      <dgm:prSet presAssocID="{89D4C1FA-B416-4176-A9AB-BA8E72543F94}" presName="hierRoot1" presStyleCnt="0"/>
      <dgm:spPr/>
    </dgm:pt>
    <dgm:pt modelId="{906C60C5-86F2-1446-9DD1-F16FC325F4B5}" type="pres">
      <dgm:prSet presAssocID="{89D4C1FA-B416-4176-A9AB-BA8E72543F94}" presName="composite" presStyleCnt="0"/>
      <dgm:spPr/>
    </dgm:pt>
    <dgm:pt modelId="{A139BC10-1815-ED49-BAD4-7BF280C80425}" type="pres">
      <dgm:prSet presAssocID="{89D4C1FA-B416-4176-A9AB-BA8E72543F94}" presName="background" presStyleLbl="node0" presStyleIdx="2" presStyleCnt="3"/>
      <dgm:spPr/>
    </dgm:pt>
    <dgm:pt modelId="{D76D7EB0-F81C-134B-BA89-13DF696B6707}" type="pres">
      <dgm:prSet presAssocID="{89D4C1FA-B416-4176-A9AB-BA8E72543F94}" presName="text" presStyleLbl="fgAcc0" presStyleIdx="2" presStyleCnt="3">
        <dgm:presLayoutVars>
          <dgm:chPref val="3"/>
        </dgm:presLayoutVars>
      </dgm:prSet>
      <dgm:spPr/>
    </dgm:pt>
    <dgm:pt modelId="{51C1A801-D17E-594E-9AFF-115E686495F5}" type="pres">
      <dgm:prSet presAssocID="{89D4C1FA-B416-4176-A9AB-BA8E72543F94}" presName="hierChild2" presStyleCnt="0"/>
      <dgm:spPr/>
    </dgm:pt>
  </dgm:ptLst>
  <dgm:cxnLst>
    <dgm:cxn modelId="{D2552B01-CC44-4136-B3E4-ED8667F5FCFE}" srcId="{A2F63260-8128-45F6-914C-23705F7C7D96}" destId="{92924621-4ECC-4489-BCC8-662E77A4A3A6}" srcOrd="1" destOrd="0" parTransId="{B16595B6-EC54-454D-9AC9-EFD9C5BC61BB}" sibTransId="{0C9C97E3-8BED-4FD8-AC46-DB0573B47810}"/>
    <dgm:cxn modelId="{4807BC3B-0EDF-4A4E-B03E-A9FD9F68861C}" srcId="{A2F63260-8128-45F6-914C-23705F7C7D96}" destId="{2A2D3B1E-E396-4D7C-A667-6C9BA0090DC7}" srcOrd="0" destOrd="0" parTransId="{8F5457C0-65C7-4111-B99E-9826CFBBAEEF}" sibTransId="{AFC0A224-988E-49EC-8253-193D9AA0A717}"/>
    <dgm:cxn modelId="{2F714578-F8C2-974A-AF2C-6BB909528BFF}" type="presOf" srcId="{89D4C1FA-B416-4176-A9AB-BA8E72543F94}" destId="{D76D7EB0-F81C-134B-BA89-13DF696B6707}" srcOrd="0" destOrd="0" presId="urn:microsoft.com/office/officeart/2005/8/layout/hierarchy1"/>
    <dgm:cxn modelId="{AFE46D7B-D039-449E-A280-B2D4196F4629}" srcId="{A2F63260-8128-45F6-914C-23705F7C7D96}" destId="{89D4C1FA-B416-4176-A9AB-BA8E72543F94}" srcOrd="2" destOrd="0" parTransId="{FD4F5A65-A724-4957-ACA0-904A938AA183}" sibTransId="{03EC9F9B-9782-415F-969E-9D1967D397A2}"/>
    <dgm:cxn modelId="{DF34ECA3-4199-634D-8165-BE068A9B1C39}" type="presOf" srcId="{92924621-4ECC-4489-BCC8-662E77A4A3A6}" destId="{475FDC37-FCC0-4A4B-A71A-A4ED7E0EA11F}" srcOrd="0" destOrd="0" presId="urn:microsoft.com/office/officeart/2005/8/layout/hierarchy1"/>
    <dgm:cxn modelId="{827FEDA3-5A30-FA41-A849-7482E4A7EE20}" type="presOf" srcId="{2A2D3B1E-E396-4D7C-A667-6C9BA0090DC7}" destId="{821939F2-AF1F-2F47-B730-9113B2E47DDF}" srcOrd="0" destOrd="0" presId="urn:microsoft.com/office/officeart/2005/8/layout/hierarchy1"/>
    <dgm:cxn modelId="{2D9516BE-1FA4-5144-A8D7-3B9F24ED2692}" type="presOf" srcId="{A2F63260-8128-45F6-914C-23705F7C7D96}" destId="{AD5B6E60-BD3B-9148-8526-BC16C4FE9A28}" srcOrd="0" destOrd="0" presId="urn:microsoft.com/office/officeart/2005/8/layout/hierarchy1"/>
    <dgm:cxn modelId="{F8D808A3-C6A3-BA4D-9FF8-7E8AE805A74E}" type="presParOf" srcId="{AD5B6E60-BD3B-9148-8526-BC16C4FE9A28}" destId="{36CE82DF-3648-1648-97F9-204D7D952143}" srcOrd="0" destOrd="0" presId="urn:microsoft.com/office/officeart/2005/8/layout/hierarchy1"/>
    <dgm:cxn modelId="{EB8BFECD-0E9E-5143-BC39-22CCB2B730A0}" type="presParOf" srcId="{36CE82DF-3648-1648-97F9-204D7D952143}" destId="{72093AFA-D49A-874D-8851-069D752C4612}" srcOrd="0" destOrd="0" presId="urn:microsoft.com/office/officeart/2005/8/layout/hierarchy1"/>
    <dgm:cxn modelId="{35FBF600-7DC9-0040-A37A-EF86CEC4C95C}" type="presParOf" srcId="{72093AFA-D49A-874D-8851-069D752C4612}" destId="{FCCE5D78-133E-5847-A3DC-1F33C3EEFB6C}" srcOrd="0" destOrd="0" presId="urn:microsoft.com/office/officeart/2005/8/layout/hierarchy1"/>
    <dgm:cxn modelId="{5D993EDD-3FCE-9644-82E6-046659107C39}" type="presParOf" srcId="{72093AFA-D49A-874D-8851-069D752C4612}" destId="{821939F2-AF1F-2F47-B730-9113B2E47DDF}" srcOrd="1" destOrd="0" presId="urn:microsoft.com/office/officeart/2005/8/layout/hierarchy1"/>
    <dgm:cxn modelId="{50B2BCD0-DB1B-F04F-9B3B-D12C1D6F7B08}" type="presParOf" srcId="{36CE82DF-3648-1648-97F9-204D7D952143}" destId="{D4223EDD-AA2C-D14B-9355-44DCE1ECD05E}" srcOrd="1" destOrd="0" presId="urn:microsoft.com/office/officeart/2005/8/layout/hierarchy1"/>
    <dgm:cxn modelId="{71EF7CBD-593A-C34F-9DF8-4CCF97F109FE}" type="presParOf" srcId="{AD5B6E60-BD3B-9148-8526-BC16C4FE9A28}" destId="{6DEFB521-33B5-724D-83F3-1455FD929A33}" srcOrd="1" destOrd="0" presId="urn:microsoft.com/office/officeart/2005/8/layout/hierarchy1"/>
    <dgm:cxn modelId="{AB49E90D-F01A-F84E-9326-B7D432DFE28F}" type="presParOf" srcId="{6DEFB521-33B5-724D-83F3-1455FD929A33}" destId="{B820831E-DF73-FA40-A420-62FE7AA5A2CE}" srcOrd="0" destOrd="0" presId="urn:microsoft.com/office/officeart/2005/8/layout/hierarchy1"/>
    <dgm:cxn modelId="{49185E39-E601-144D-A88F-75381FA78870}" type="presParOf" srcId="{B820831E-DF73-FA40-A420-62FE7AA5A2CE}" destId="{0ECA93DE-45EE-EF4C-B370-E53F30C5B84A}" srcOrd="0" destOrd="0" presId="urn:microsoft.com/office/officeart/2005/8/layout/hierarchy1"/>
    <dgm:cxn modelId="{C430603F-0FC3-9D44-B2A1-35FD84E5A238}" type="presParOf" srcId="{B820831E-DF73-FA40-A420-62FE7AA5A2CE}" destId="{475FDC37-FCC0-4A4B-A71A-A4ED7E0EA11F}" srcOrd="1" destOrd="0" presId="urn:microsoft.com/office/officeart/2005/8/layout/hierarchy1"/>
    <dgm:cxn modelId="{C0016D49-0D87-CC43-82D8-7090C9A18449}" type="presParOf" srcId="{6DEFB521-33B5-724D-83F3-1455FD929A33}" destId="{D222BA5E-BA3D-E54A-9A8D-72C0C1946F7F}" srcOrd="1" destOrd="0" presId="urn:microsoft.com/office/officeart/2005/8/layout/hierarchy1"/>
    <dgm:cxn modelId="{87374902-63D4-564F-B600-820827FBB1D7}" type="presParOf" srcId="{AD5B6E60-BD3B-9148-8526-BC16C4FE9A28}" destId="{07158279-62AA-C24B-A4C0-9765B9D1C4F5}" srcOrd="2" destOrd="0" presId="urn:microsoft.com/office/officeart/2005/8/layout/hierarchy1"/>
    <dgm:cxn modelId="{4E56290F-E4F1-9944-9F7F-D458727D4763}" type="presParOf" srcId="{07158279-62AA-C24B-A4C0-9765B9D1C4F5}" destId="{906C60C5-86F2-1446-9DD1-F16FC325F4B5}" srcOrd="0" destOrd="0" presId="urn:microsoft.com/office/officeart/2005/8/layout/hierarchy1"/>
    <dgm:cxn modelId="{C597162A-1795-6347-BC70-099F2F17D075}" type="presParOf" srcId="{906C60C5-86F2-1446-9DD1-F16FC325F4B5}" destId="{A139BC10-1815-ED49-BAD4-7BF280C80425}" srcOrd="0" destOrd="0" presId="urn:microsoft.com/office/officeart/2005/8/layout/hierarchy1"/>
    <dgm:cxn modelId="{B927B5D3-1AF9-7F44-B313-91DED5D2B798}" type="presParOf" srcId="{906C60C5-86F2-1446-9DD1-F16FC325F4B5}" destId="{D76D7EB0-F81C-134B-BA89-13DF696B6707}" srcOrd="1" destOrd="0" presId="urn:microsoft.com/office/officeart/2005/8/layout/hierarchy1"/>
    <dgm:cxn modelId="{733B7E15-3E1C-5E4C-8B9D-60804097C9A6}" type="presParOf" srcId="{07158279-62AA-C24B-A4C0-9765B9D1C4F5}" destId="{51C1A801-D17E-594E-9AFF-115E686495F5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CE5D78-133E-5847-A3DC-1F33C3EEFB6C}">
      <dsp:nvSpPr>
        <dsp:cNvPr id="0" name=""/>
        <dsp:cNvSpPr/>
      </dsp:nvSpPr>
      <dsp:spPr>
        <a:xfrm>
          <a:off x="0" y="637306"/>
          <a:ext cx="2849463" cy="180940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21939F2-AF1F-2F47-B730-9113B2E47DDF}">
      <dsp:nvSpPr>
        <dsp:cNvPr id="0" name=""/>
        <dsp:cNvSpPr/>
      </dsp:nvSpPr>
      <dsp:spPr>
        <a:xfrm>
          <a:off x="316607" y="938083"/>
          <a:ext cx="2849463" cy="180940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/>
            <a:t>Summary:</a:t>
          </a:r>
          <a:r>
            <a:rPr lang="en-US" sz="2300" kern="1200"/>
            <a:t> Built a working CNN + LSTM action recognizer</a:t>
          </a:r>
        </a:p>
      </dsp:txBody>
      <dsp:txXfrm>
        <a:off x="369603" y="991079"/>
        <a:ext cx="2743471" cy="1703417"/>
      </dsp:txXfrm>
    </dsp:sp>
    <dsp:sp modelId="{0ECA93DE-45EE-EF4C-B370-E53F30C5B84A}">
      <dsp:nvSpPr>
        <dsp:cNvPr id="0" name=""/>
        <dsp:cNvSpPr/>
      </dsp:nvSpPr>
      <dsp:spPr>
        <a:xfrm>
          <a:off x="3482677" y="637306"/>
          <a:ext cx="2849463" cy="180940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75FDC37-FCC0-4A4B-A71A-A4ED7E0EA11F}">
      <dsp:nvSpPr>
        <dsp:cNvPr id="0" name=""/>
        <dsp:cNvSpPr/>
      </dsp:nvSpPr>
      <dsp:spPr>
        <a:xfrm>
          <a:off x="3799284" y="938083"/>
          <a:ext cx="2849463" cy="180940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/>
            <a:t>Key takeaway:</a:t>
          </a:r>
          <a:r>
            <a:rPr lang="en-US" sz="2300" kern="1200"/>
            <a:t> Temporal modeling is essential for video tasks</a:t>
          </a:r>
        </a:p>
      </dsp:txBody>
      <dsp:txXfrm>
        <a:off x="3852280" y="991079"/>
        <a:ext cx="2743471" cy="1703417"/>
      </dsp:txXfrm>
    </dsp:sp>
    <dsp:sp modelId="{A139BC10-1815-ED49-BAD4-7BF280C80425}">
      <dsp:nvSpPr>
        <dsp:cNvPr id="0" name=""/>
        <dsp:cNvSpPr/>
      </dsp:nvSpPr>
      <dsp:spPr>
        <a:xfrm>
          <a:off x="6965354" y="637306"/>
          <a:ext cx="2849463" cy="180940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76D7EB0-F81C-134B-BA89-13DF696B6707}">
      <dsp:nvSpPr>
        <dsp:cNvPr id="0" name=""/>
        <dsp:cNvSpPr/>
      </dsp:nvSpPr>
      <dsp:spPr>
        <a:xfrm>
          <a:off x="7281961" y="938083"/>
          <a:ext cx="2849463" cy="180940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/>
            <a:t>Next:</a:t>
          </a:r>
          <a:r>
            <a:rPr lang="en-US" sz="2300" kern="1200"/>
            <a:t> Expand dataset, refine architecture, add robust evaluation</a:t>
          </a:r>
        </a:p>
      </dsp:txBody>
      <dsp:txXfrm>
        <a:off x="7334957" y="991079"/>
        <a:ext cx="2743471" cy="170341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5/9/25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5/9/25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5/9/25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5/9/25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5/9/25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5/9/25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5/9/25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5/9/25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5/9/25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5/9/25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5/9/25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5/9/25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5/9/25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5/9/25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5/9/25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5/9/25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5/9/25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5/9/25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8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youtu.be/viR6cZBinn4" TargetMode="Externa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908A6F-9837-731C-93F1-D2402FB5960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Action Recognition with CNN + LSTM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4884DCF-DAF2-C21B-15D1-5645D6B4521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 – Manav Malik</a:t>
            </a:r>
          </a:p>
          <a:p>
            <a:endParaRPr lang="en-US" dirty="0"/>
          </a:p>
          <a:p>
            <a:r>
              <a:rPr lang="en-US" dirty="0">
                <a:hlinkClick r:id="rId2"/>
              </a:rPr>
              <a:t>YouTube</a:t>
            </a:r>
            <a:r>
              <a:rPr lang="en-US" dirty="0"/>
              <a:t>  </a:t>
            </a:r>
          </a:p>
        </p:txBody>
      </p:sp>
      <p:pic>
        <p:nvPicPr>
          <p:cNvPr id="4098" name="Picture 2" descr="Youtube, logo icon - Free download on Iconfinder">
            <a:extLst>
              <a:ext uri="{FF2B5EF4-FFF2-40B4-BE49-F238E27FC236}">
                <a16:creationId xmlns:a16="http://schemas.microsoft.com/office/drawing/2014/main" id="{0EE8E7BA-9A3A-F62C-5E8A-1F3DA3A489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2092" y="5088465"/>
            <a:ext cx="513008" cy="482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11105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18BD78ED-75E1-4879-B369-BC61F7C45E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3D1E5586-8BB5-40F6-96C3-2E87DD7CE5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EAB297-9058-5622-879C-4BA1A71D93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3805" y="1354668"/>
            <a:ext cx="8204391" cy="234647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/>
              <a:t>THE CODE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59943E-32B0-691D-0D5B-1772B5B26E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97137" y="3940629"/>
            <a:ext cx="7197726" cy="124097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cap="all"/>
              <a:t>https://colab.research.google.com/drive/1npRprZsHhnrA38QX1mjOHQtmrUr_6cwq?usp=sharing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A832D40-B9E2-4CE7-9E0A-B35591EA2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45629" y="3810000"/>
            <a:ext cx="50074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57361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1DD13-3054-5B67-8A69-F33125DE1C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55F053-9EB9-9FDB-9AFC-1348845DF0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 descr="Blue Color Thank You Slide Presentation Template - SlideKit">
            <a:extLst>
              <a:ext uri="{FF2B5EF4-FFF2-40B4-BE49-F238E27FC236}">
                <a16:creationId xmlns:a16="http://schemas.microsoft.com/office/drawing/2014/main" id="{D63017EE-6140-E34C-411D-357C3EE056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0922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A21625-5500-AFBA-42BE-A193DFC695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CADEMY ENGRAVED LET PLAIN:1.0" panose="02000000000000000000" pitchFamily="2" charset="0"/>
              </a:rPr>
              <a:t>Motivation &amp;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8A00E1-F5DA-3ACA-9A85-DAF286BCB0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US" sz="2400" b="1" dirty="0"/>
              <a:t>Why action recognition?</a:t>
            </a:r>
            <a:endParaRPr lang="en-US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Video analysis has many applications (surveillance, sports analytics)</a:t>
            </a:r>
          </a:p>
          <a:p>
            <a:pPr>
              <a:buNone/>
            </a:pPr>
            <a:r>
              <a:rPr lang="en-US" sz="2400" b="1" dirty="0"/>
              <a:t>Project goals:</a:t>
            </a:r>
            <a:endParaRPr lang="en-US" sz="2400" dirty="0"/>
          </a:p>
          <a:p>
            <a:pPr>
              <a:buFont typeface="+mj-lt"/>
              <a:buAutoNum type="arabicPeriod"/>
            </a:pPr>
            <a:r>
              <a:rPr lang="en-US" sz="2400" dirty="0"/>
              <a:t>Build a pipeline combining spatial (CNN) and temporal (LSTM) modeling</a:t>
            </a:r>
          </a:p>
          <a:p>
            <a:pPr>
              <a:buFont typeface="+mj-lt"/>
              <a:buAutoNum type="arabicPeriod"/>
            </a:pPr>
            <a:r>
              <a:rPr lang="en-US" sz="2400" dirty="0"/>
              <a:t>Prototype on 5 classes with 20 videos each</a:t>
            </a:r>
          </a:p>
          <a:p>
            <a:pPr>
              <a:buFont typeface="+mj-lt"/>
              <a:buAutoNum type="arabicPeriod"/>
            </a:pPr>
            <a:r>
              <a:rPr lang="en-US" sz="2400" dirty="0"/>
              <a:t>Measure end‐to‐end accuracy, visualize results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89978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572FA6-3E32-D3D9-10F3-1968A2EBF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CADEMY ENGRAVED LET PLAIN:1.0" panose="02000000000000000000" pitchFamily="2" charset="0"/>
              </a:rPr>
              <a:t>Dataset &amp; Preprocessing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E08D36-860A-4DB5-3AF4-61CE40525A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3966385"/>
            <a:ext cx="10131425" cy="2187388"/>
          </a:xfrm>
        </p:spPr>
        <p:txBody>
          <a:bodyPr>
            <a:normAutofit fontScale="92500" lnSpcReduction="10000"/>
          </a:bodyPr>
          <a:lstStyle/>
          <a:p>
            <a:pPr>
              <a:buNone/>
            </a:pPr>
            <a:r>
              <a:rPr lang="en-US" b="1" dirty="0"/>
              <a:t>UCF101 subset:</a:t>
            </a:r>
            <a:r>
              <a:rPr lang="en-US" dirty="0"/>
              <a:t> 5 classes (</a:t>
            </a:r>
            <a:r>
              <a:rPr lang="en-US" dirty="0" err="1"/>
              <a:t>ApplyEyeMakeup</a:t>
            </a:r>
            <a:r>
              <a:rPr lang="en-US" dirty="0"/>
              <a:t>, Archery, etc.)</a:t>
            </a:r>
          </a:p>
          <a:p>
            <a:r>
              <a:rPr lang="en-US" b="1" dirty="0"/>
              <a:t>UCF101 dataset is an extension of UCF50 and consists of 13,320 video clips, which are classified into 101 categories.</a:t>
            </a:r>
          </a:p>
          <a:p>
            <a:r>
              <a:rPr lang="en-US" b="1" dirty="0"/>
              <a:t>Frames extracted:</a:t>
            </a:r>
            <a:r>
              <a:rPr lang="en-US" dirty="0"/>
              <a:t> 50 frames per video, random sampling</a:t>
            </a:r>
          </a:p>
          <a:p>
            <a:r>
              <a:rPr lang="en-US" b="1" dirty="0"/>
              <a:t>Data split:</a:t>
            </a:r>
            <a:r>
              <a:rPr lang="en-US" dirty="0"/>
              <a:t> 80 % train, 20 % test (16×4 videos per class)</a:t>
            </a:r>
          </a:p>
          <a:p>
            <a:r>
              <a:rPr lang="en-US" dirty="0">
                <a:solidFill>
                  <a:srgbClr val="FF0000"/>
                </a:solidFill>
                <a:highlight>
                  <a:srgbClr val="00FFFF"/>
                </a:highlight>
              </a:rPr>
              <a:t>https://</a:t>
            </a:r>
            <a:r>
              <a:rPr lang="en-US" dirty="0" err="1">
                <a:solidFill>
                  <a:srgbClr val="FF0000"/>
                </a:solidFill>
                <a:highlight>
                  <a:srgbClr val="00FFFF"/>
                </a:highlight>
              </a:rPr>
              <a:t>www.crcv.ucf.edu</a:t>
            </a:r>
            <a:r>
              <a:rPr lang="en-US" dirty="0">
                <a:solidFill>
                  <a:srgbClr val="FF0000"/>
                </a:solidFill>
                <a:highlight>
                  <a:srgbClr val="00FFFF"/>
                </a:highlight>
              </a:rPr>
              <a:t>/data/UCF101/UCF101.rar</a:t>
            </a:r>
          </a:p>
          <a:p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CE8ABF2-09B9-1A07-D0D3-6436AF3ECE18}"/>
              </a:ext>
            </a:extLst>
          </p:cNvPr>
          <p:cNvSpPr/>
          <p:nvPr/>
        </p:nvSpPr>
        <p:spPr>
          <a:xfrm>
            <a:off x="1197442" y="2065867"/>
            <a:ext cx="9108141" cy="128439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 descr="Center for Research in Comptuer Vision">
            <a:extLst>
              <a:ext uri="{FF2B5EF4-FFF2-40B4-BE49-F238E27FC236}">
                <a16:creationId xmlns:a16="http://schemas.microsoft.com/office/drawing/2014/main" id="{E60B916E-64D9-AFEE-354A-11E53B966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7441" y="2039798"/>
            <a:ext cx="9108141" cy="128439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92254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C819037-A607-4A7B-ADF1-B04516199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9FE91E7-96ED-C975-C5C3-61E9FB2A9A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6849" y="209777"/>
            <a:ext cx="7046258" cy="643665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7D9E18E-1AF6-B19F-DA29-BC230DBB5EAD}"/>
              </a:ext>
            </a:extLst>
          </p:cNvPr>
          <p:cNvSpPr txBox="1"/>
          <p:nvPr/>
        </p:nvSpPr>
        <p:spPr>
          <a:xfrm>
            <a:off x="268941" y="340659"/>
            <a:ext cx="3801035" cy="5570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CADEMY ENGRAVED LET PLAIN:1.0" panose="02000000000000000000" pitchFamily="2" charset="0"/>
              </a:rPr>
              <a:t>FULL DATA SET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101- different actions</a:t>
            </a:r>
          </a:p>
          <a:p>
            <a:endParaRPr lang="en-US" dirty="0"/>
          </a:p>
          <a:p>
            <a:r>
              <a:rPr lang="en-US" dirty="0"/>
              <a:t> </a:t>
            </a:r>
            <a:r>
              <a:rPr lang="en-US" sz="1800" dirty="0">
                <a:latin typeface="ACADEMY ENGRAVED LET PLAIN:1.0" panose="02000000000000000000" pitchFamily="2" charset="0"/>
              </a:rPr>
              <a:t>WE USED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Applying eye makeup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Applying lipstick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Baby crawling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Archery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Balancing beam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3426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A56EB-CAB5-0C8F-E9B0-87529067FA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5806" y="643463"/>
            <a:ext cx="3706762" cy="1608124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ACADEMY ENGRAVED LET PLAIN:1.0" panose="02000000000000000000" pitchFamily="2" charset="0"/>
              </a:rPr>
              <a:t>Model Architecture</a:t>
            </a:r>
          </a:p>
        </p:txBody>
      </p:sp>
      <p:pic>
        <p:nvPicPr>
          <p:cNvPr id="1026" name="Picture 2" descr="An example of a neural network based on the CNN-LSTM type of... | Download  Scientific Diagram">
            <a:extLst>
              <a:ext uri="{FF2B5EF4-FFF2-40B4-BE49-F238E27FC236}">
                <a16:creationId xmlns:a16="http://schemas.microsoft.com/office/drawing/2014/main" id="{DE70CDA6-4FE8-1B48-EDB2-29DD7CD6CB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3464" y="1579837"/>
            <a:ext cx="6897878" cy="3707608"/>
          </a:xfrm>
          <a:prstGeom prst="roundRect">
            <a:avLst>
              <a:gd name="adj" fmla="val 4380"/>
            </a:avLst>
          </a:prstGeom>
          <a:noFill/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D010E0-DA11-7399-9BF4-F25BCB61EC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65806" y="2251587"/>
            <a:ext cx="3706762" cy="3972232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90000"/>
              </a:lnSpc>
              <a:buNone/>
            </a:pPr>
            <a:endParaRPr lang="en-US" dirty="0"/>
          </a:p>
          <a:p>
            <a:pPr>
              <a:lnSpc>
                <a:spcPct val="90000"/>
              </a:lnSpc>
            </a:pPr>
            <a:r>
              <a:rPr lang="en-US" b="1" dirty="0"/>
              <a:t>CNN Backbone:</a:t>
            </a:r>
            <a:r>
              <a:rPr lang="en-US" dirty="0"/>
              <a:t> ResNet‑18 (pretrained on ImageNet</a:t>
            </a:r>
          </a:p>
          <a:p>
            <a:pPr>
              <a:lnSpc>
                <a:spcPct val="90000"/>
              </a:lnSpc>
            </a:pPr>
            <a:endParaRPr lang="en-US" b="1" dirty="0"/>
          </a:p>
          <a:p>
            <a:pPr>
              <a:lnSpc>
                <a:spcPct val="90000"/>
              </a:lnSpc>
            </a:pPr>
            <a:r>
              <a:rPr lang="en-US" b="1" dirty="0"/>
              <a:t>Temporal Layer:</a:t>
            </a:r>
            <a:r>
              <a:rPr lang="en-US" dirty="0"/>
              <a:t> Single‐layer LSTM (hidden size 256)</a:t>
            </a:r>
          </a:p>
          <a:p>
            <a:pPr>
              <a:lnSpc>
                <a:spcPct val="90000"/>
              </a:lnSpc>
            </a:pPr>
            <a:endParaRPr lang="en-US" b="1" dirty="0"/>
          </a:p>
          <a:p>
            <a:pPr>
              <a:lnSpc>
                <a:spcPct val="90000"/>
              </a:lnSpc>
            </a:pPr>
            <a:r>
              <a:rPr lang="en-US" b="1" dirty="0"/>
              <a:t>Classifier:</a:t>
            </a:r>
            <a:r>
              <a:rPr lang="en-US" dirty="0"/>
              <a:t> Dense layer mapping LSTM’s final state → 5 classes</a:t>
            </a:r>
          </a:p>
          <a:p>
            <a:pPr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r>
              <a:rPr lang="en-US" dirty="0"/>
              <a:t>[Frames] → [ResNet‑18 ➔ 512‑d features/frame] → [LSTM over 50 steps] → [FC → </a:t>
            </a:r>
            <a:r>
              <a:rPr lang="en-US" dirty="0" err="1"/>
              <a:t>Softmax</a:t>
            </a:r>
            <a:r>
              <a:rPr lang="en-US" dirty="0"/>
              <a:t>]</a:t>
            </a:r>
          </a:p>
          <a:p>
            <a:pPr>
              <a:lnSpc>
                <a:spcPct val="9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15421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57B3B3F-28D9-9E9C-71E9-D4C3CF4FC7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755906" y="0"/>
            <a:ext cx="2743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F097FD-2F5F-1E2C-20EF-832969212F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  <a:latin typeface="ACADEMY ENGRAVED LET PLAIN:1.0" panose="02000000000000000000" pitchFamily="2" charset="0"/>
              </a:rPr>
              <a:t>Previous Work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4B8C98-E0FD-2321-F1D7-4D2227A318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9D4B63-7327-6192-A1FD-ED463AF010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39906" y="2065867"/>
            <a:ext cx="14270565" cy="3375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6862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6BEC8-D886-26AA-E712-AE3154DC84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142" y="0"/>
            <a:ext cx="10131425" cy="1456267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  <a:latin typeface="ACADEMY ENGRAVED LET PLAIN:1.0" panose="02000000000000000000" pitchFamily="2" charset="0"/>
              </a:rPr>
              <a:t>    MY WORK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6D7B38-7F9C-6A19-F451-18B6F1AA94B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42171"/>
          <a:stretch/>
        </p:blipFill>
        <p:spPr>
          <a:xfrm>
            <a:off x="0" y="1086598"/>
            <a:ext cx="5156200" cy="33375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9FD05A2-1A8D-665E-2B31-CD1B6C8F587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38591"/>
          <a:stretch/>
        </p:blipFill>
        <p:spPr>
          <a:xfrm>
            <a:off x="1581151" y="3429000"/>
            <a:ext cx="4514849" cy="3337551"/>
          </a:xfrm>
          <a:prstGeom prst="rect">
            <a:avLst/>
          </a:prstGeom>
        </p:spPr>
      </p:pic>
      <p:pic>
        <p:nvPicPr>
          <p:cNvPr id="7" name="Picture 6" descr="A screenshot of a video game&#10;&#10;AI-generated content may be incorrect.">
            <a:extLst>
              <a:ext uri="{FF2B5EF4-FFF2-40B4-BE49-F238E27FC236}">
                <a16:creationId xmlns:a16="http://schemas.microsoft.com/office/drawing/2014/main" id="{B74C81B0-F716-B071-6738-12BAA601977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14029"/>
          <a:stretch/>
        </p:blipFill>
        <p:spPr>
          <a:xfrm>
            <a:off x="5728355" y="1086598"/>
            <a:ext cx="6463645" cy="511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3740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0E53EDA-3B94-4F6B-9E86-D3BB9EBB96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091C1F-D1ED-670A-09E7-38CE3BDC7E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1150076"/>
            <a:ext cx="3659389" cy="4557849"/>
          </a:xfrm>
        </p:spPr>
        <p:txBody>
          <a:bodyPr>
            <a:normAutofit/>
          </a:bodyPr>
          <a:lstStyle/>
          <a:p>
            <a:pPr algn="r"/>
            <a:r>
              <a:rPr lang="en-US" dirty="0">
                <a:latin typeface="ACADEMY ENGRAVED LET PLAIN:1.0" panose="02000000000000000000" pitchFamily="2" charset="0"/>
              </a:rPr>
              <a:t>Lessons Learned &amp; Challenges</a:t>
            </a:r>
            <a:endParaRPr lang="en-US">
              <a:latin typeface="ACADEMY ENGRAVED LET PLAIN:1.0" panose="02000000000000000000" pitchFamily="2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0EFD79F-7790-479B-B7DB-BD0D8C101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66923" y="1668780"/>
            <a:ext cx="0" cy="352044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6F0A86-DF45-A715-1037-8B1B1845B6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8658" y="1150076"/>
            <a:ext cx="6517543" cy="4557849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i="0" u="none" strike="noStrike">
                <a:effectLst/>
              </a:rPr>
              <a:t>Overfitting:</a:t>
            </a:r>
            <a:r>
              <a:rPr lang="en-US" b="0" i="0" u="none" strike="noStrike">
                <a:effectLst/>
              </a:rPr>
              <a:t> Learned to check train/test leakage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i="0" u="none" strike="noStrike">
                <a:effectLst/>
              </a:rPr>
              <a:t>Frame sampling:</a:t>
            </a:r>
            <a:r>
              <a:rPr lang="en-US" b="0" i="0" u="none" strike="noStrike">
                <a:effectLst/>
              </a:rPr>
              <a:t> Switched to random sampling to avoid static cues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i="0" u="none" strike="noStrike">
                <a:effectLst/>
              </a:rPr>
              <a:t>I/O bottleneck:</a:t>
            </a:r>
            <a:r>
              <a:rPr lang="en-US" b="0" i="0" u="none" strike="noStrike">
                <a:effectLst/>
              </a:rPr>
              <a:t> Pre‑tarred frames for fast loading in </a:t>
            </a:r>
            <a:r>
              <a:rPr lang="en-US" b="0" i="0" u="none" strike="noStrike" err="1">
                <a:effectLst/>
              </a:rPr>
              <a:t>Colab</a:t>
            </a:r>
            <a:endParaRPr lang="en-US" b="0" i="0" u="none" strike="noStrike">
              <a:effectLst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b="1" i="0" u="none" strike="noStrike">
                <a:effectLst/>
              </a:rPr>
              <a:t>Future work:</a:t>
            </a:r>
            <a:endParaRPr lang="en-US" b="0" i="0" u="none" strike="noStrike">
              <a:effectLst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0" i="0" u="none" strike="noStrike">
                <a:effectLst/>
              </a:rPr>
              <a:t>Scale to all 101 classes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0" i="0" u="none" strike="noStrike">
                <a:effectLst/>
              </a:rPr>
              <a:t>Add attention or 3D CNNs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0" i="0" u="none" strike="noStrike">
                <a:effectLst/>
              </a:rPr>
              <a:t>Cross‐validation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6997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B9BE5C-6A8A-8D43-0C8D-CB46311C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>
            <a:normAutofit/>
          </a:bodyPr>
          <a:lstStyle/>
          <a:p>
            <a:r>
              <a:rPr lang="en-US" dirty="0">
                <a:latin typeface="ACADEMY ENGRAVED LET PLAIN:1.0" panose="02000000000000000000" pitchFamily="2" charset="0"/>
              </a:rPr>
              <a:t>Conclusion</a:t>
            </a:r>
            <a:endParaRPr lang="en-US">
              <a:latin typeface="ACADEMY ENGRAVED LET PLAIN:1.0" panose="02000000000000000000" pitchFamily="2" charset="0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94831AC-5A04-5FB4-F1BA-8634A49887E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18431492"/>
              </p:ext>
            </p:extLst>
          </p:nvPr>
        </p:nvGraphicFramePr>
        <p:xfrm>
          <a:off x="685800" y="2406400"/>
          <a:ext cx="10131425" cy="33847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07288541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Celestial</Template>
  <TotalTime>73</TotalTime>
  <Words>344</Words>
  <Application>Microsoft Macintosh PowerPoint</Application>
  <PresentationFormat>Widescreen</PresentationFormat>
  <Paragraphs>55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ACADEMY ENGRAVED LET PLAIN:1.0</vt:lpstr>
      <vt:lpstr>Arial</vt:lpstr>
      <vt:lpstr>Calibri</vt:lpstr>
      <vt:lpstr>Calibri Light</vt:lpstr>
      <vt:lpstr>Celestial</vt:lpstr>
      <vt:lpstr>Action Recognition with CNN + LSTM</vt:lpstr>
      <vt:lpstr>Motivation &amp; Objectives</vt:lpstr>
      <vt:lpstr>Dataset &amp; Preprocessing</vt:lpstr>
      <vt:lpstr>PowerPoint Presentation</vt:lpstr>
      <vt:lpstr>Model Architecture</vt:lpstr>
      <vt:lpstr>Previous Work </vt:lpstr>
      <vt:lpstr>    MY WORK</vt:lpstr>
      <vt:lpstr>Lessons Learned &amp; Challenges</vt:lpstr>
      <vt:lpstr>Conclusion</vt:lpstr>
      <vt:lpstr>THE CODE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Malik, Manav</dc:creator>
  <cp:lastModifiedBy>Malik, Manav</cp:lastModifiedBy>
  <cp:revision>1</cp:revision>
  <dcterms:created xsi:type="dcterms:W3CDTF">2025-05-10T03:02:15Z</dcterms:created>
  <dcterms:modified xsi:type="dcterms:W3CDTF">2025-05-10T04:15:55Z</dcterms:modified>
</cp:coreProperties>
</file>